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8.jpg" ContentType="image/jpeg"/>
  <Override PartName="/ppt/media/image9.jpg" ContentType="image/jpeg"/>
  <Override PartName="/ppt/media/image11.jpg" ContentType="image/jpeg"/>
  <Override PartName="/ppt/notesSlides/notesSlide2.xml" ContentType="application/vnd.openxmlformats-officedocument.presentationml.notesSlide+xml"/>
  <Override PartName="/ppt/media/image14.jpg" ContentType="image/jpeg"/>
  <Override PartName="/ppt/media/image15.jpg" ContentType="image/jpeg"/>
  <Override PartName="/ppt/media/image16.jpg" ContentType="image/jpeg"/>
  <Override PartName="/ppt/media/image17.jpg" ContentType="image/jpeg"/>
  <Override PartName="/ppt/media/image18.jpg" ContentType="image/jpeg"/>
  <Override PartName="/ppt/media/image19.jpg" ContentType="image/jpeg"/>
  <Override PartName="/ppt/media/image30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1" r:id="rId1"/>
  </p:sldMasterIdLst>
  <p:notesMasterIdLst>
    <p:notesMasterId r:id="rId29"/>
  </p:notesMasterIdLst>
  <p:sldIdLst>
    <p:sldId id="256" r:id="rId2"/>
    <p:sldId id="270" r:id="rId3"/>
    <p:sldId id="271" r:id="rId4"/>
    <p:sldId id="259" r:id="rId5"/>
    <p:sldId id="265" r:id="rId6"/>
    <p:sldId id="263" r:id="rId7"/>
    <p:sldId id="276" r:id="rId8"/>
    <p:sldId id="261" r:id="rId9"/>
    <p:sldId id="267" r:id="rId10"/>
    <p:sldId id="262" r:id="rId11"/>
    <p:sldId id="285" r:id="rId12"/>
    <p:sldId id="284" r:id="rId13"/>
    <p:sldId id="286" r:id="rId14"/>
    <p:sldId id="287" r:id="rId15"/>
    <p:sldId id="258" r:id="rId16"/>
    <p:sldId id="266" r:id="rId17"/>
    <p:sldId id="282" r:id="rId18"/>
    <p:sldId id="288" r:id="rId19"/>
    <p:sldId id="289" r:id="rId20"/>
    <p:sldId id="290" r:id="rId21"/>
    <p:sldId id="291" r:id="rId22"/>
    <p:sldId id="292" r:id="rId23"/>
    <p:sldId id="293" r:id="rId24"/>
    <p:sldId id="278" r:id="rId25"/>
    <p:sldId id="279" r:id="rId26"/>
    <p:sldId id="268" r:id="rId27"/>
    <p:sldId id="26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66"/>
    <a:srgbClr val="42258B"/>
    <a:srgbClr val="FF0066"/>
    <a:srgbClr val="000000"/>
    <a:srgbClr val="FF0000"/>
    <a:srgbClr val="00FF99"/>
    <a:srgbClr val="0000FF"/>
    <a:srgbClr val="FF3300"/>
    <a:srgbClr val="058514"/>
    <a:srgbClr val="EC0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jpeg>
</file>

<file path=ppt/media/image11.jpg>
</file>

<file path=ppt/media/image12.jpe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E7100E-5E61-490A-ABE4-7621095F37A0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69D88-795D-431B-A440-744DD32A88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7747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E69D88-795D-431B-A440-744DD32A887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2022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E69D88-795D-431B-A440-744DD32A887F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2263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1379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4957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05986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05360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114429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402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16924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857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22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3190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7282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4127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5063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7521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1928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5692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27E3A-86F6-46BC-89D4-C22A3DC409F4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A354562-75CF-4B8C-ACDE-06841A0D30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6760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  <p:sldLayoutId id="2147483943" r:id="rId2"/>
    <p:sldLayoutId id="2147483944" r:id="rId3"/>
    <p:sldLayoutId id="2147483945" r:id="rId4"/>
    <p:sldLayoutId id="2147483946" r:id="rId5"/>
    <p:sldLayoutId id="2147483947" r:id="rId6"/>
    <p:sldLayoutId id="2147483948" r:id="rId7"/>
    <p:sldLayoutId id="2147483949" r:id="rId8"/>
    <p:sldLayoutId id="2147483950" r:id="rId9"/>
    <p:sldLayoutId id="2147483951" r:id="rId10"/>
    <p:sldLayoutId id="2147483952" r:id="rId11"/>
    <p:sldLayoutId id="2147483953" r:id="rId12"/>
    <p:sldLayoutId id="2147483954" r:id="rId13"/>
    <p:sldLayoutId id="2147483955" r:id="rId14"/>
    <p:sldLayoutId id="2147483956" r:id="rId15"/>
    <p:sldLayoutId id="21474839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lCF6la-Wnks?si=58hsKHpM1JbMfjoD" TargetMode="External"/><Relationship Id="rId2" Type="http://schemas.openxmlformats.org/officeDocument/2006/relationships/hyperlink" Target="https://youtu.be/ua-m2gV9tME?si=y4WDsg6Vtxc55cQj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bxmF6d-gbU8?si=xMgvGkGI47qt8I5a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796BE8F-7E2A-C1AE-38E7-188600C26D6D}"/>
              </a:ext>
            </a:extLst>
          </p:cNvPr>
          <p:cNvSpPr txBox="1"/>
          <p:nvPr/>
        </p:nvSpPr>
        <p:spPr>
          <a:xfrm>
            <a:off x="1599046" y="520021"/>
            <a:ext cx="903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   VISVESVARAYA TECHNOLOGICAL UNIVERSITY</a:t>
            </a:r>
            <a:endParaRPr lang="en-IN" sz="2800" b="1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D5F04E09-5247-DBF2-7EB9-DB6490B938A0}"/>
              </a:ext>
            </a:extLst>
          </p:cNvPr>
          <p:cNvSpPr txBox="1"/>
          <p:nvPr/>
        </p:nvSpPr>
        <p:spPr>
          <a:xfrm>
            <a:off x="2175165" y="1256390"/>
            <a:ext cx="7689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rgbClr val="EC04AF"/>
                </a:solidFill>
                <a:latin typeface="Times New Roman" pitchFamily="18" charset="0"/>
                <a:cs typeface="Times New Roman" pitchFamily="18" charset="0"/>
              </a:rPr>
              <a:t>GOVERNMENT ENGINEERING COLLEGE,  RAMANAGARA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5918" y="151521"/>
            <a:ext cx="1505880" cy="1656416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43411" y="188048"/>
            <a:ext cx="1630394" cy="18236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807937"/>
            <a:ext cx="12073805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ln w="11430"/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COMPUTER SCIENCE &amp; ENGINEERING</a:t>
            </a:r>
          </a:p>
          <a:p>
            <a:pPr algn="ctr">
              <a:lnSpc>
                <a:spcPct val="150000"/>
              </a:lnSpc>
            </a:pPr>
            <a:r>
              <a:rPr lang="en-US" sz="3600" b="1" dirty="0">
                <a:ln w="11430"/>
                <a:solidFill>
                  <a:srgbClr val="CC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PROJECT </a:t>
            </a:r>
            <a:r>
              <a:rPr lang="en-US" sz="3600" b="1" dirty="0" smtClean="0">
                <a:ln w="11430"/>
                <a:solidFill>
                  <a:srgbClr val="CC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[21CSP76] – REVIEW 2</a:t>
            </a:r>
            <a:endParaRPr lang="en-US" sz="3600" b="1" dirty="0">
              <a:ln w="11430"/>
              <a:solidFill>
                <a:srgbClr val="CC0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sz="3200" b="1" dirty="0" smtClean="0">
                <a:ln w="11430"/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IOT-BASED </a:t>
            </a:r>
            <a:r>
              <a:rPr lang="en-US" sz="3200" b="1" dirty="0">
                <a:ln w="11430"/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MILK </a:t>
            </a:r>
            <a:r>
              <a:rPr lang="en-US" sz="3200" b="1" dirty="0" smtClean="0">
                <a:ln w="11430"/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QUALITY ANALYZER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06311" y="4480356"/>
            <a:ext cx="3685689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Team Members :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Chithrashree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P          [1GG21CS008]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Rakshitha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S               [1GG21CS040]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Sanjana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             [1GG21CS042]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Megha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Ashok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Naik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[1GG22CS403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]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75401" y="5354481"/>
            <a:ext cx="250421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Guided By :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Mrs. Harsharani K S</a:t>
            </a:r>
            <a:endParaRPr lang="en-IN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24922" y="5358095"/>
            <a:ext cx="256339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Coordinated By :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Dr. 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Shabeen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Taj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G  A</a:t>
            </a:r>
            <a:endParaRPr lang="en-IN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endParaRPr lang="en-IN" sz="2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09"/>
          <a:stretch/>
        </p:blipFill>
        <p:spPr bwMode="auto">
          <a:xfrm>
            <a:off x="10372683" y="2234236"/>
            <a:ext cx="1775348" cy="1636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4603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1423" y="624110"/>
            <a:ext cx="9743189" cy="74267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endParaRPr lang="en-IN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016" y="1511166"/>
            <a:ext cx="6391173" cy="444687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uses pH, temperature, and color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sensors and ultrasonic sensors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with Node MCU to automatically classify milk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quality.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application which gives the real-time data fetched by the milk quality analyzer.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endParaRPr lang="en-IN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72" y="760396"/>
            <a:ext cx="4098958" cy="546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9549" y="624110"/>
            <a:ext cx="9695063" cy="1280890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768" y="1424539"/>
            <a:ext cx="7748337" cy="4880008"/>
          </a:xfrm>
        </p:spPr>
        <p:txBody>
          <a:bodyPr>
            <a:normAutofit/>
          </a:bodyPr>
          <a:lstStyle/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-based system for real-time milk quality monitoring.</a:t>
            </a: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 sensors to measure key parameters like pH, gas concentration, and light absorption.</a:t>
            </a: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an ultrasonic sensor for milk level detection in storage containers.</a:t>
            </a: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the system is cost-effective and accessible to small-scale farmers.</a:t>
            </a: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Promote transparency and accountability in the dairy supply chain.</a:t>
            </a:r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2105" y="1577741"/>
            <a:ext cx="3599252" cy="27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101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9294" y="624110"/>
            <a:ext cx="9945318" cy="607924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SYSTEM REQUIREMNTS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7516" y="1357163"/>
            <a:ext cx="5678906" cy="5313144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rgbClr val="CC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HARDWARE REQUIREMENTS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b="1" dirty="0" err="1">
                <a:solidFill>
                  <a:schemeClr val="accent1"/>
                </a:solidFill>
                <a:latin typeface="Times New Roman" pitchFamily="18" charset="0"/>
                <a:cs typeface="Times New Roman" pitchFamily="18" charset="0"/>
              </a:rPr>
              <a:t>NodeMCU</a:t>
            </a:r>
            <a:r>
              <a:rPr lang="en-US" sz="2000" b="1" dirty="0">
                <a:solidFill>
                  <a:schemeClr val="accent1"/>
                </a:solidFill>
                <a:latin typeface="Times New Roman" pitchFamily="18" charset="0"/>
                <a:cs typeface="Times New Roman" pitchFamily="18" charset="0"/>
              </a:rPr>
              <a:t> ESP32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ESP32 is a chip that provides Wi-Fi and (in some models) Bluetooth connectivity for embedded devices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b="1" dirty="0">
                <a:solidFill>
                  <a:schemeClr val="accent1"/>
                </a:solidFill>
                <a:latin typeface="Times New Roman" pitchFamily="18" charset="0"/>
                <a:cs typeface="Times New Roman" pitchFamily="18" charset="0"/>
              </a:rPr>
              <a:t>pH sensor(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pH sensor helps to measure the acidity or alkalinity of the water with a value between 0-14.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 value of the milk is between 6-7.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4429" y="1982803"/>
            <a:ext cx="5438274" cy="4438425"/>
          </a:xfr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b="1" dirty="0">
                <a:solidFill>
                  <a:schemeClr val="accent1"/>
                </a:solidFill>
                <a:latin typeface="Times New Roman" pitchFamily="18" charset="0"/>
                <a:cs typeface="Times New Roman" pitchFamily="18" charset="0"/>
              </a:rPr>
              <a:t>Temperature sensor(DS18B20)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A temperature sensor is an integrated circuit sensor that measures the centigrade temperature and provides an output voltage that is linearly proportional to the temperature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583" y="3100547"/>
            <a:ext cx="2067735" cy="15099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906" y="5220528"/>
            <a:ext cx="1629356" cy="13342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7964" y="4485896"/>
            <a:ext cx="2564880" cy="169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13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4" y="134754"/>
            <a:ext cx="8911687" cy="27913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736228" y="745746"/>
            <a:ext cx="2912763" cy="2083344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481263" y="346509"/>
            <a:ext cx="5986914" cy="636749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Color sensor(TCS34725)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sensors that detect light, those that detect the three primary colors of red, green, and blue are called color sensors. 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 sensors detect RGB values by receiving  light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endParaRPr lang="en-US" b="1" dirty="0" smtClean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Ultrasonic </a:t>
            </a:r>
            <a:r>
              <a:rPr lang="en-US" sz="20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Sensor(HC-SR04)</a:t>
            </a:r>
          </a:p>
          <a:p>
            <a:pPr>
              <a:lnSpc>
                <a:spcPct val="150000"/>
              </a:lnSpc>
            </a:pPr>
            <a:r>
              <a:rPr lang="en-US" dirty="0"/>
              <a:t>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Ultrasonic sensor is a kind of electronic device that uses ultrasonic sound waves to detect the distance between two objects.</a:t>
            </a:r>
            <a:endParaRPr lang="en-US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165" y="5003701"/>
            <a:ext cx="1969179" cy="174360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641432" y="3532472"/>
            <a:ext cx="5216892" cy="2108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Gas Sensor(MQ2)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Gas sensors are devices that help us understand the amount of gas in the environment and the natural state of its movement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9030" y="5202069"/>
            <a:ext cx="1883827" cy="151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756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94046" y="721896"/>
            <a:ext cx="5361272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CC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SOFTWARE REQUIREMENTS</a:t>
            </a: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Web Application</a:t>
            </a: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Html</a:t>
            </a: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CSS</a:t>
            </a: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JavaScript </a:t>
            </a:r>
            <a:endParaRPr lang="en-US" sz="2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b="1" dirty="0" err="1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sz="2000" b="1" dirty="0" err="1" smtClean="0">
                <a:latin typeface="Times New Roman" pitchFamily="18" charset="0"/>
                <a:cs typeface="Times New Roman" pitchFamily="18" charset="0"/>
              </a:rPr>
              <a:t>ampp</a:t>
            </a:r>
            <a:endParaRPr lang="en-US" sz="2000" b="1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Arduino IDE</a:t>
            </a: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C++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002" y="1699176"/>
            <a:ext cx="5108891" cy="376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134" y="105879"/>
            <a:ext cx="5274644" cy="1597794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DESIGN </a:t>
            </a:r>
            <a:br>
              <a:rPr lang="en-US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r>
              <a:rPr lang="en-US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FLOW DIAGRAM</a:t>
            </a:r>
            <a:endParaRPr lang="en-IN" sz="3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368" y="429927"/>
            <a:ext cx="6718434" cy="6092166"/>
          </a:xfrm>
        </p:spPr>
      </p:pic>
    </p:spTree>
    <p:extLst>
      <p:ext uri="{BB962C8B-B14F-4D97-AF65-F5344CB8AC3E}">
        <p14:creationId xmlns:p14="http://schemas.microsoft.com/office/powerpoint/2010/main" val="4190827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6690" y="490888"/>
            <a:ext cx="6421633" cy="71227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BLOCK DIAGRAM</a:t>
            </a:r>
            <a:endParaRPr lang="en-IN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808" y="1548240"/>
            <a:ext cx="8644277" cy="4734858"/>
          </a:xfrm>
        </p:spPr>
      </p:pic>
      <p:sp>
        <p:nvSpPr>
          <p:cNvPr id="5" name="TextBox 4"/>
          <p:cNvSpPr txBox="1"/>
          <p:nvPr/>
        </p:nvSpPr>
        <p:spPr>
          <a:xfrm>
            <a:off x="8268101" y="3022333"/>
            <a:ext cx="28675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CLOUD STORAGE</a:t>
            </a:r>
            <a:endParaRPr lang="en-IN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99" t="7925" r="17738" b="14925"/>
          <a:stretch/>
        </p:blipFill>
        <p:spPr bwMode="auto">
          <a:xfrm>
            <a:off x="8682253" y="3360887"/>
            <a:ext cx="931419" cy="1109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602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32547" y="587141"/>
            <a:ext cx="54688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PIN DIAGRAM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547" y="1647475"/>
            <a:ext cx="9512395" cy="410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844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794663"/>
              </p:ext>
            </p:extLst>
          </p:nvPr>
        </p:nvGraphicFramePr>
        <p:xfrm>
          <a:off x="1347538" y="1366791"/>
          <a:ext cx="10433784" cy="50243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1964"/>
                <a:gridCol w="3524928"/>
                <a:gridCol w="2608446"/>
                <a:gridCol w="2608446"/>
              </a:tblGrid>
              <a:tr h="695777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Title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</a:p>
                  </a:txBody>
                  <a:tcPr/>
                </a:tc>
              </a:tr>
              <a:tr h="7214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Working</a:t>
                      </a:r>
                      <a:r>
                        <a:rPr lang="en-US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of pH sensor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Connection is successful and working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7214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Working</a:t>
                      </a:r>
                      <a:r>
                        <a:rPr lang="en-US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of Temperature sensor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Connection is successful and working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7214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Working of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Colour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sensor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Connection is successful and working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7214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Working</a:t>
                      </a:r>
                      <a:r>
                        <a:rPr lang="en-US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of Gas sensor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Connection is successful and working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7214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Working</a:t>
                      </a:r>
                      <a:r>
                        <a:rPr lang="en-US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of Ultrasonic sensor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Connection is successful and working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7214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Working of ESP32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ESP32 board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is functional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1886552" y="539015"/>
            <a:ext cx="49221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rgbClr val="42258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UNIT TESTING</a:t>
            </a:r>
            <a:endParaRPr lang="en-US" sz="3600" b="1" dirty="0">
              <a:solidFill>
                <a:srgbClr val="42258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705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44894" y="567892"/>
            <a:ext cx="58383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3600" b="1" dirty="0" smtClean="0">
                <a:solidFill>
                  <a:srgbClr val="42258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sz="3600" b="1" dirty="0">
              <a:solidFill>
                <a:srgbClr val="42258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398" y="1453415"/>
            <a:ext cx="7504497" cy="495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643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59" y="644892"/>
            <a:ext cx="9310051" cy="1260107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Angsana New"/>
              </a:rPr>
              <a:t>Agenda</a:t>
            </a:r>
            <a:endParaRPr 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6429" y="2126222"/>
            <a:ext cx="4313864" cy="3777622"/>
          </a:xfrm>
        </p:spPr>
        <p:txBody>
          <a:bodyPr/>
          <a:lstStyle/>
          <a:p>
            <a:pPr marL="0" indent="0">
              <a:buClr>
                <a:schemeClr val="tx1"/>
              </a:buClr>
              <a:buNone/>
            </a:pPr>
            <a:r>
              <a:rPr lang="en-US" sz="2400" b="1" dirty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1.  </a:t>
            </a: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 Abstract</a:t>
            </a:r>
            <a:endParaRPr lang="en-US" sz="2400" b="1" dirty="0">
              <a:solidFill>
                <a:schemeClr val="tx1">
                  <a:alpha val="70000"/>
                </a:schemeClr>
              </a:solidFill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US" sz="2400" b="1" dirty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2</a:t>
            </a: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.   </a:t>
            </a:r>
            <a:r>
              <a:rPr lang="en-US" sz="2400" b="1" dirty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Introduction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sz="2400" b="1" dirty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3</a:t>
            </a: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.   Literature </a:t>
            </a:r>
            <a:r>
              <a:rPr lang="en-US" sz="2400" b="1" dirty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Review</a:t>
            </a:r>
          </a:p>
          <a:p>
            <a:pPr marL="457200" indent="-457200">
              <a:buClr>
                <a:schemeClr val="tx1"/>
              </a:buClr>
              <a:buAutoNum type="arabicPeriod" startAt="5"/>
            </a:pP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Problem Identification</a:t>
            </a:r>
          </a:p>
          <a:p>
            <a:pPr marL="457200" indent="-457200">
              <a:buClr>
                <a:schemeClr val="tx1"/>
              </a:buClr>
              <a:buAutoNum type="arabicPeriod" startAt="5"/>
            </a:pP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Existing System</a:t>
            </a:r>
          </a:p>
          <a:p>
            <a:pPr marL="457200" indent="-457200">
              <a:buClr>
                <a:schemeClr val="tx1"/>
              </a:buClr>
              <a:buAutoNum type="arabicPeriod" startAt="5"/>
            </a:pP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Proposed System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sz="2400" b="1" dirty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8</a:t>
            </a: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.   Objectives</a:t>
            </a:r>
            <a:endParaRPr lang="en-US" sz="2400" b="1" dirty="0">
              <a:solidFill>
                <a:schemeClr val="tx1">
                  <a:alpha val="70000"/>
                </a:schemeClr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0148" y="2126222"/>
            <a:ext cx="6114464" cy="3777622"/>
          </a:xfrm>
        </p:spPr>
        <p:txBody>
          <a:bodyPr>
            <a:normAutofit/>
          </a:bodyPr>
          <a:lstStyle/>
          <a:p>
            <a:pPr marL="457200" indent="-457200">
              <a:buClr>
                <a:schemeClr val="tx1"/>
              </a:buClr>
              <a:buAutoNum type="arabicPeriod" startAt="9"/>
            </a:pP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System Requirements</a:t>
            </a:r>
          </a:p>
          <a:p>
            <a:pPr marL="457200" indent="-457200">
              <a:buClr>
                <a:schemeClr val="tx1"/>
              </a:buClr>
              <a:buAutoNum type="arabicPeriod" startAt="9"/>
            </a:pP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 System Design</a:t>
            </a:r>
          </a:p>
          <a:p>
            <a:pPr marL="457200" indent="-457200">
              <a:buClr>
                <a:schemeClr val="tx1"/>
              </a:buClr>
              <a:buFont typeface="Wingdings 3" charset="2"/>
              <a:buAutoNum type="arabicPeriod" startAt="11"/>
            </a:pP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 Conclusion</a:t>
            </a:r>
          </a:p>
          <a:p>
            <a:pPr marL="457200" indent="-457200">
              <a:buClr>
                <a:schemeClr val="tx1"/>
              </a:buClr>
              <a:buAutoNum type="arabicPeriod" startAt="11"/>
            </a:pP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 Future Scope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sz="2400" b="1" dirty="0" smtClean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13.   </a:t>
            </a:r>
            <a:r>
              <a:rPr lang="en-US" sz="2400" b="1" dirty="0">
                <a:solidFill>
                  <a:schemeClr val="tx1">
                    <a:alpha val="70000"/>
                  </a:schemeClr>
                </a:solidFill>
                <a:latin typeface="Times New Roman"/>
                <a:cs typeface="Times New Roman"/>
              </a:rPr>
              <a:t>References</a:t>
            </a:r>
          </a:p>
          <a:p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406" y="4660781"/>
            <a:ext cx="1390591" cy="17080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0969" y="4660782"/>
            <a:ext cx="1345986" cy="17080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7811" y="2376604"/>
            <a:ext cx="2737190" cy="181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3235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065" y="242755"/>
            <a:ext cx="7057534" cy="30202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441" y="3560704"/>
            <a:ext cx="6990157" cy="283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0274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064" y="0"/>
            <a:ext cx="7863840" cy="28236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668" y="3027888"/>
            <a:ext cx="10106526" cy="366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7717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923" y="105878"/>
            <a:ext cx="9076084" cy="2974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842" y="3080084"/>
            <a:ext cx="8734657" cy="353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3577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25" y="664143"/>
            <a:ext cx="9673936" cy="545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768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1" y="624110"/>
            <a:ext cx="8537607" cy="896682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CONCLUSION</a:t>
            </a:r>
            <a:endParaRPr 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7912" y="1771048"/>
            <a:ext cx="9538635" cy="383085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integration of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IoT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milk quality analysis demonstrates a significant step forward in ensuring safety and efficiency in dairy management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effectively monitors crucial quality parameters, such as pH, gas levels,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levels and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conditions.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provides an economically viable and scalable solution for dairy farms, processing plants, and retail industries.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342371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6669" y="624110"/>
            <a:ext cx="9877943" cy="925557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FUTURE SCOPE</a:t>
            </a:r>
            <a:endParaRPr 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74" y="1857677"/>
            <a:ext cx="9673388" cy="4053546"/>
          </a:xfrm>
        </p:spPr>
        <p:txBody>
          <a:bodyPr>
            <a:normAutofit/>
          </a:bodyPr>
          <a:lstStyle/>
          <a:p>
            <a:pPr lvl="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Sensor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Additional sensors for parameters like fat content, protein levels, and bacterial presence can provide a more comprehensive analysis.</a:t>
            </a:r>
          </a:p>
          <a:p>
            <a:pPr lvl="0">
              <a:buFont typeface="+mj-lt"/>
              <a:buAutoNum type="arabicPeriod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Geolocation Features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GPS to track milk containers during transportation and ensure real-time quality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monitoring.</a:t>
            </a:r>
          </a:p>
          <a:p>
            <a:pPr lvl="0">
              <a:buFont typeface="+mj-lt"/>
              <a:buAutoNum type="arabicPeriod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Analytics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maintenance alerts for milk storage equipment using historical data trends.</a:t>
            </a:r>
          </a:p>
          <a:p>
            <a:pPr lvl="0">
              <a:buFont typeface="+mj-lt"/>
              <a:buAutoNum type="arabicPeriod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+mj-lt"/>
              <a:buAutoNum type="arabicPeriod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887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9924" y="452387"/>
            <a:ext cx="8058061" cy="687482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REFERENCES</a:t>
            </a:r>
            <a:endParaRPr lang="en-IN" sz="4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3047" y="1277655"/>
            <a:ext cx="11319353" cy="4848513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JETIR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March 2023-IOT BASED DETECTION OF ADULTERATION IN MILK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Kilari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Jyothi,Vakacharla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Vijaya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Lalitha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Adari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Hima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Chandu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Pachakula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Nookaraju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Satharu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Malla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Reddy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Research Journal of Modernization in Engineering Technology and Science(April-2024) SMART MILK QUALITY ANALYSIS &amp; GRADING Prof. S. B.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Dighe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Bad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Utkarsha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Kailas,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Gorde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Snehal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Dilip,Varma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Shrutika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Sanjay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Milk Quality Prediction Using Machine Learning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Drashti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Bhavsar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Yash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Jobanputra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Nirmal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Keshari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Swain,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Debabrata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Swain( 29 November 2023)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Agroindustrial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Technology IPB University[2022],An analysis and design of fresh milk smart grading system based on IoT. W.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Habsari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F.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Udin,Y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Arkeman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youtu.be/ua-m2gV9tME?si=y4WDsg6Vtxc55cQj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://youtu.be/lCF6la-Wnks?si=58hsKHpM1JbMfjoD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https://youtu.be/bxmF6d-gbU8?si=xMgvGkGI47qt8I5a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4497072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2000">
              <a:srgbClr val="F8FAF2"/>
            </a:gs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IN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6418" y="1659107"/>
            <a:ext cx="2084146" cy="19182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609473" y="3805941"/>
            <a:ext cx="489925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6000" b="1" i="1" cap="all" spc="0" dirty="0" smtClean="0">
                <a:ln/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0000" stA="55000" endPos="48000" dist="500" dir="5400000" sy="-100000" algn="bl" rotWithShape="0"/>
                </a:effectLst>
                <a:latin typeface="Times New Roman" pitchFamily="18" charset="0"/>
                <a:cs typeface="Times New Roman" pitchFamily="18" charset="0"/>
              </a:rPr>
              <a:t>THANK  YOU</a:t>
            </a:r>
            <a:endParaRPr lang="en-US" sz="6000" b="1" i="1" cap="all" spc="0" dirty="0">
              <a:ln/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10000" stA="55000" endPos="48000" dist="500" dir="5400000" sy="-100000" algn="bl" rotWithShape="0"/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099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88682" y="673768"/>
            <a:ext cx="44907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Angsana New"/>
              </a:rPr>
              <a:t>ABSTRACT</a:t>
            </a:r>
            <a:endParaRPr lang="en-US" sz="3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62527" y="1029904"/>
            <a:ext cx="10299032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project, we make an IoT model to check the quality of milk by embedding different sensors like bacterial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monitored by a gas sensor, pH value monitored by pH sensor, ultrasonic sensors and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temperature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the temperature sensor.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In small scale milk quality analysis is not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developed only large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scace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it is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developed, Ensure the system is cost-effective and accessible to small-scale farmers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given by this model ensure 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quality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milk by 90%. In the future, we will try to improve the percentage output of this model.</a:t>
            </a:r>
          </a:p>
        </p:txBody>
      </p:sp>
    </p:spTree>
    <p:extLst>
      <p:ext uri="{BB962C8B-B14F-4D97-AF65-F5344CB8AC3E}">
        <p14:creationId xmlns:p14="http://schemas.microsoft.com/office/powerpoint/2010/main" val="1764158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5663" y="152400"/>
            <a:ext cx="4562375" cy="607996"/>
          </a:xfrm>
        </p:spPr>
        <p:txBody>
          <a:bodyPr>
            <a:noAutofit/>
          </a:bodyPr>
          <a:lstStyle/>
          <a:p>
            <a:r>
              <a:rPr lang="en-IN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INTRODUCTION</a:t>
            </a:r>
            <a:r>
              <a:rPr lang="en-IN" b="1" dirty="0" smtClean="0">
                <a:solidFill>
                  <a:srgbClr val="42258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b="1" dirty="0">
                <a:solidFill>
                  <a:srgbClr val="42258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b="1" dirty="0">
                <a:solidFill>
                  <a:srgbClr val="42258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endParaRPr lang="en-IN" b="1" dirty="0">
              <a:solidFill>
                <a:srgbClr val="42258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519" y="668436"/>
            <a:ext cx="7468941" cy="5319006"/>
          </a:xfrm>
        </p:spPr>
        <p:txBody>
          <a:bodyPr>
            <a:noAutofit/>
          </a:bodyPr>
          <a:lstStyle/>
          <a:p>
            <a:pPr lvl="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An </a:t>
            </a:r>
            <a:r>
              <a:rPr lang="en-IN" sz="2400" dirty="0" err="1">
                <a:latin typeface="Times New Roman" pitchFamily="18" charset="0"/>
                <a:cs typeface="Times New Roman" pitchFamily="18" charset="0"/>
              </a:rPr>
              <a:t>IoT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-based Smart Milk </a:t>
            </a:r>
            <a:r>
              <a:rPr lang="en-IN" sz="2400" dirty="0" err="1" smtClean="0">
                <a:latin typeface="Times New Roman" pitchFamily="18" charset="0"/>
                <a:cs typeface="Times New Roman" pitchFamily="18" charset="0"/>
              </a:rPr>
              <a:t>Analyzer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System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helps monitor milk quality automatically. Sensors are placed in milk containers to measure things like temperature, freshness, and fat content. </a:t>
            </a:r>
          </a:p>
          <a:p>
            <a:pPr lvl="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This data is sent to a system where machine learning analyzes it to check for spoilage, contamination, or other quality issues. </a:t>
            </a:r>
          </a:p>
          <a:p>
            <a:pPr lvl="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This technology is useful for dairy farms and milk distributors to ensure milk stays fresh, reduce waste, and improve safety, all without needing constant human checks.</a:t>
            </a:r>
          </a:p>
          <a:p>
            <a:pPr lvl="0" algn="just">
              <a:lnSpc>
                <a:spcPct val="150000"/>
              </a:lnSpc>
              <a:buFont typeface="Wingdings" pitchFamily="2" charset="2"/>
              <a:buChar char="Ø"/>
            </a:pPr>
            <a:endParaRPr lang="en-IN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IN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589" y="584730"/>
            <a:ext cx="3188612" cy="32737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646" y="4081631"/>
            <a:ext cx="2092896" cy="18149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640" y="4081631"/>
            <a:ext cx="1809607" cy="192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88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5128" y="0"/>
            <a:ext cx="9540658" cy="95291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LITERATURE REVIEW</a:t>
            </a:r>
            <a:endParaRPr lang="en-IN" dirty="0">
              <a:solidFill>
                <a:srgbClr val="002060"/>
              </a:solidFill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9214156"/>
              </p:ext>
            </p:extLst>
          </p:nvPr>
        </p:nvGraphicFramePr>
        <p:xfrm>
          <a:off x="531446" y="1137389"/>
          <a:ext cx="11144736" cy="56216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644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23207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25708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207063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223207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04939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PUBLICATION</a:t>
                      </a:r>
                      <a:endParaRPr lang="en-IN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TITLE</a:t>
                      </a:r>
                      <a:endParaRPr lang="en-IN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AUTHOR</a:t>
                      </a:r>
                      <a:endParaRPr lang="en-IN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METHODOLOGY</a:t>
                      </a:r>
                      <a:endParaRPr lang="en-IN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LIMITATIONS</a:t>
                      </a:r>
                      <a:endParaRPr lang="en-IN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6804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/>
                          <a:cs typeface="Times New Roman" panose="02020603050405020304" pitchFamily="18" charset="0"/>
                          <a:sym typeface="+mn-ea"/>
                        </a:rPr>
                        <a:t>International Research Journal of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/>
                          <a:cs typeface="Times New Roman" panose="02020603050405020304" pitchFamily="18" charset="0"/>
                          <a:sym typeface="+mn-ea"/>
                        </a:rPr>
                        <a:t>Modernaztion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/>
                          <a:cs typeface="Times New Roman" panose="02020603050405020304" pitchFamily="18" charset="0"/>
                          <a:sym typeface="+mn-ea"/>
                        </a:rPr>
                        <a:t> In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/>
                          <a:cs typeface="Times New Roman" panose="02020603050405020304" pitchFamily="18" charset="0"/>
                          <a:sym typeface="+mn-ea"/>
                        </a:rPr>
                        <a:t>Engg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/>
                          <a:cs typeface="Times New Roman" panose="02020603050405020304" pitchFamily="18" charset="0"/>
                          <a:sym typeface="+mn-ea"/>
                        </a:rPr>
                        <a:t>. Tech &amp; </a:t>
                      </a:r>
                      <a:r>
                        <a:rPr lang="en-IN" sz="1800" kern="100" dirty="0" smtClean="0">
                          <a:effectLst/>
                          <a:latin typeface="Times New Roman" panose="02020603050405020304" pitchFamily="18" charset="0"/>
                          <a:ea typeface="Calibri" panose="020F0502020204030204"/>
                          <a:cs typeface="Times New Roman" panose="02020603050405020304" pitchFamily="18" charset="0"/>
                          <a:sym typeface="+mn-ea"/>
                        </a:rPr>
                        <a:t>Science </a:t>
                      </a:r>
                      <a:r>
                        <a:rPr lang="en-IN" sz="1800" b="1" kern="100" dirty="0" smtClean="0">
                          <a:effectLst/>
                          <a:latin typeface="Times New Roman" panose="02020603050405020304" pitchFamily="18" charset="0"/>
                          <a:ea typeface="Calibri" panose="020F0502020204030204"/>
                          <a:cs typeface="Times New Roman" panose="02020603050405020304" pitchFamily="18" charset="0"/>
                          <a:sym typeface="+mn-ea"/>
                        </a:rPr>
                        <a:t>[</a:t>
                      </a:r>
                      <a:r>
                        <a:rPr lang="en-IN" sz="1800" b="1" kern="100" dirty="0">
                          <a:effectLst/>
                          <a:latin typeface="Times New Roman" panose="02020603050405020304" pitchFamily="18" charset="0"/>
                          <a:ea typeface="Calibri" panose="020F0502020204030204"/>
                          <a:cs typeface="Times New Roman" panose="02020603050405020304" pitchFamily="18" charset="0"/>
                          <a:sym typeface="+mn-ea"/>
                        </a:rPr>
                        <a:t>2024]</a:t>
                      </a:r>
                      <a:endParaRPr lang="en-IN" sz="1800" b="1" kern="100" dirty="0">
                        <a:effectLst/>
                        <a:latin typeface="Times New Roman" panose="02020603050405020304" pitchFamily="18" charset="0"/>
                        <a:ea typeface="Calibri" panose="020F0502020204030204"/>
                        <a:cs typeface="Times New Roman" panose="02020603050405020304" pitchFamily="18" charset="0"/>
                      </a:endParaRPr>
                    </a:p>
                    <a:p>
                      <a:endParaRPr lang="en-IN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Smart Milk Quality Analysis &amp; Grading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S.B.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Dighe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Utkarsha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Kailas,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Bonde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Snehadip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Girip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Verma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Snehika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Integrates with cutting-edge sensor technology, gives solutions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Refining the system's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78250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JETIR Organization </a:t>
                      </a:r>
                      <a:r>
                        <a:rPr lang="en-IN" sz="18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[2023]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IoT-Based Detection of Adulteration in Milk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Kilari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Jyothi,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Vakacharla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Vijaya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Lalitha</a:t>
                      </a:r>
                      <a:r>
                        <a:rPr lang="en-IN" sz="1800" kern="1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IN" sz="1800" kern="100" dirty="0" err="1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Adari</a:t>
                      </a:r>
                      <a:r>
                        <a:rPr lang="en-IN" sz="1800" kern="1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Hima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Chandu</a:t>
                      </a:r>
                      <a:r>
                        <a:rPr lang="en-IN" sz="1800" kern="1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IN" sz="1800" kern="100" dirty="0" err="1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Pachakula</a:t>
                      </a:r>
                      <a:r>
                        <a:rPr lang="en-IN" sz="1800" kern="1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Nookaraju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,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Satharu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Malla Reddy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Finds the milk Adulteration using Arduino Uno controller and sensors.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Blynk application for upload the data 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More complex to detect accuracy in real time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6559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Department of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Agroindustrial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Technology IPB </a:t>
                      </a:r>
                      <a:r>
                        <a:rPr lang="en-IN" sz="1800" kern="1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University </a:t>
                      </a:r>
                      <a:r>
                        <a:rPr lang="en-IN" sz="1800" b="1" kern="1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en-IN" sz="18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2022]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 analysis and design of fresh milk smart grading system based on IoT</a:t>
                      </a:r>
                      <a:endParaRPr lang="en-IN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W.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Habsari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F.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Udin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Y.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Arkeman</a:t>
                      </a:r>
                      <a:endParaRPr lang="en-IN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ANN, K-means clustering, Selection of key features</a:t>
                      </a:r>
                      <a:endParaRPr lang="en-I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Difficult to implement, issues with accuracy of data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3428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6747"/>
            <a:ext cx="10972800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LITERATURE REVIEW</a:t>
            </a:r>
            <a:endParaRPr lang="en-IN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2154380"/>
              </p:ext>
            </p:extLst>
          </p:nvPr>
        </p:nvGraphicFramePr>
        <p:xfrm>
          <a:off x="436345" y="1468993"/>
          <a:ext cx="10882119" cy="44216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961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9762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24829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24829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224829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509338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PUBLICATION</a:t>
                      </a:r>
                      <a:endParaRPr lang="en-IN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TITLE</a:t>
                      </a:r>
                      <a:endParaRPr lang="en-IN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AUTHOR</a:t>
                      </a:r>
                      <a:endParaRPr lang="en-IN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itchFamily="18" charset="0"/>
                          <a:cs typeface="Times New Roman" pitchFamily="18" charset="0"/>
                        </a:rPr>
                        <a:t>METHODOLOGY</a:t>
                      </a:r>
                      <a:endParaRPr lang="en-IN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LIMITATIONS</a:t>
                      </a:r>
                      <a:endParaRPr lang="en-IN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009446">
                <a:tc>
                  <a:txBody>
                    <a:bodyPr/>
                    <a:lstStyle/>
                    <a:p>
                      <a:r>
                        <a:rPr lang="en-IN" dirty="0">
                          <a:latin typeface="Times New Roman" pitchFamily="18" charset="0"/>
                          <a:cs typeface="Times New Roman" pitchFamily="18" charset="0"/>
                        </a:rPr>
                        <a:t>Association for Agriculture Environment and </a:t>
                      </a:r>
                      <a:r>
                        <a:rPr lang="en-IN" dirty="0" smtClean="0">
                          <a:latin typeface="Times New Roman" pitchFamily="18" charset="0"/>
                          <a:cs typeface="Times New Roman" pitchFamily="18" charset="0"/>
                        </a:rPr>
                        <a:t>Biotechnology </a:t>
                      </a:r>
                      <a:r>
                        <a:rPr lang="en-IN" b="1" dirty="0" smtClean="0">
                          <a:latin typeface="Times New Roman" pitchFamily="18" charset="0"/>
                          <a:cs typeface="Times New Roman" pitchFamily="18" charset="0"/>
                        </a:rPr>
                        <a:t>[</a:t>
                      </a:r>
                      <a:r>
                        <a:rPr lang="en-IN" b="1" dirty="0">
                          <a:latin typeface="Times New Roman" pitchFamily="18" charset="0"/>
                          <a:cs typeface="Times New Roman" pitchFamily="18" charset="0"/>
                        </a:rPr>
                        <a:t>2021]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Arduino-Based Milk Quality Monitoring System</a:t>
                      </a:r>
                      <a:endParaRPr lang="en-I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Sumithra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Goswami,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Ashok Dangi</a:t>
                      </a:r>
                      <a:endParaRPr lang="en-IN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Detecting Milk quality parameters using  Arduino-Uno controllers and sensors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Lack of automated feedback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90288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International Journal of Pure and Applied </a:t>
                      </a:r>
                      <a:r>
                        <a:rPr lang="en-IN" sz="1800" kern="1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Mathematics </a:t>
                      </a:r>
                      <a:r>
                        <a:rPr lang="en-IN" sz="1800" b="1" kern="1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en-IN" sz="18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2018]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IoT Based Milk Monitoring System for Detection of Milk Adulteration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Dr.G.Rajkumar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Dr.T.Ananth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Kumar, Dr. </a:t>
                      </a:r>
                      <a:r>
                        <a:rPr lang="en-IN" sz="18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T.S.Arun</a:t>
                      </a: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Samuel, Dr. E.Muthu Kumaran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Arduino-Uno, LM35 temperature sensor, shows the different aspects of milk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Time-consuming for going and setting up the system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5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9907" y="585609"/>
            <a:ext cx="8110368" cy="829305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Problem Identification</a:t>
            </a:r>
            <a:endParaRPr 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8301" y="1652335"/>
            <a:ext cx="9586747" cy="4555959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small scale milk quality analysis is not developed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large scale, already the setup is existed but it is costly and the components not available for every milkmen and Dairymen.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overcome these problems we can use our model which is the solution for both problem, we can implement it for small scale with the minimal cost for analyze milk quality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907" y="4558529"/>
            <a:ext cx="3010718" cy="20110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091" y="4558529"/>
            <a:ext cx="2999601" cy="198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964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802" y="279132"/>
            <a:ext cx="7320401" cy="78927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  <a:endParaRPr lang="en-IN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638" y="481265"/>
            <a:ext cx="8662738" cy="568853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current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system, Milk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quality is traditionally tested using manual methods such as chemical testing and sensory evaluation.</a:t>
            </a: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methods are time-consuming and prone to inconsistencies due to human error.</a:t>
            </a: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systems exist but are expensive and require specialized equipment, limiting their accessibility.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Milk level monitoring in containers is rarely automated, leading to inefficiencies in stock management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207" y="3559484"/>
            <a:ext cx="2352400" cy="25910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207" y="507304"/>
            <a:ext cx="2352400" cy="263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57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3178" y="413886"/>
            <a:ext cx="5112899" cy="85664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  <a:endParaRPr lang="en-IN" sz="40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0" t="2654" b="2340"/>
          <a:stretch/>
        </p:blipFill>
        <p:spPr>
          <a:xfrm>
            <a:off x="7302577" y="1164921"/>
            <a:ext cx="4592936" cy="210437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774" y="3380421"/>
            <a:ext cx="3983372" cy="17622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10" y="1193767"/>
            <a:ext cx="3549752" cy="21220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647" y="1184833"/>
            <a:ext cx="3165430" cy="21398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20" y="3516132"/>
            <a:ext cx="3454441" cy="289449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647" y="3652569"/>
            <a:ext cx="3682652" cy="251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84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3246</TotalTime>
  <Words>1196</Words>
  <Application>Microsoft Office PowerPoint</Application>
  <PresentationFormat>Widescreen</PresentationFormat>
  <Paragraphs>189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Angsana New</vt:lpstr>
      <vt:lpstr>Arial</vt:lpstr>
      <vt:lpstr>Calibri</vt:lpstr>
      <vt:lpstr>Century Gothic</vt:lpstr>
      <vt:lpstr>Times New Roman</vt:lpstr>
      <vt:lpstr>Wingdings</vt:lpstr>
      <vt:lpstr>Wingdings 3</vt:lpstr>
      <vt:lpstr>Wisp</vt:lpstr>
      <vt:lpstr>PowerPoint Presentation</vt:lpstr>
      <vt:lpstr>Agenda</vt:lpstr>
      <vt:lpstr>PowerPoint Presentation</vt:lpstr>
      <vt:lpstr>INTRODUCTION  </vt:lpstr>
      <vt:lpstr>LITERATURE REVIEW</vt:lpstr>
      <vt:lpstr>LITERATURE REVIEW</vt:lpstr>
      <vt:lpstr>Problem Identification</vt:lpstr>
      <vt:lpstr>EXISTING SYSTEM</vt:lpstr>
      <vt:lpstr>EXISTING SYSTEM</vt:lpstr>
      <vt:lpstr>PROPOSED SYSTEM</vt:lpstr>
      <vt:lpstr>OBJECTIVES</vt:lpstr>
      <vt:lpstr>SYSTEM REQUIREMNTS</vt:lpstr>
      <vt:lpstr> </vt:lpstr>
      <vt:lpstr>PowerPoint Presentation</vt:lpstr>
      <vt:lpstr>DESIGN   FLOW DIAGRAM</vt:lpstr>
      <vt:lpstr>BLOCK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FUTURE SCOPE</vt:lpstr>
      <vt:lpstr>REFERENCES</vt:lpstr>
      <vt:lpstr>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Dastagir Wajahat</dc:creator>
  <cp:lastModifiedBy>ADMIN</cp:lastModifiedBy>
  <cp:revision>287</cp:revision>
  <dcterms:created xsi:type="dcterms:W3CDTF">2024-07-14T16:14:42Z</dcterms:created>
  <dcterms:modified xsi:type="dcterms:W3CDTF">2025-01-16T07:38:08Z</dcterms:modified>
</cp:coreProperties>
</file>

<file path=docProps/thumbnail.jpeg>
</file>